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91" r:id="rId2"/>
  </p:sldIdLst>
  <p:sldSz cx="9144000" cy="6858000" type="screen4x3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CCFF"/>
    <a:srgbClr val="FF9933"/>
    <a:srgbClr val="CAFEB0"/>
    <a:srgbClr val="B0FEC3"/>
    <a:srgbClr val="FF8409"/>
    <a:srgbClr val="663300"/>
    <a:srgbClr val="0000FF"/>
    <a:srgbClr val="2E8238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47" autoAdjust="0"/>
    <p:restoredTop sz="90625" autoAdjust="0"/>
  </p:normalViewPr>
  <p:slideViewPr>
    <p:cSldViewPr snapToGrid="0">
      <p:cViewPr>
        <p:scale>
          <a:sx n="80" d="100"/>
          <a:sy n="80" d="100"/>
        </p:scale>
        <p:origin x="1356" y="-8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0" y="5"/>
            <a:ext cx="2985622" cy="501497"/>
          </a:xfrm>
          <a:prstGeom prst="rect">
            <a:avLst/>
          </a:prstGeom>
        </p:spPr>
        <p:txBody>
          <a:bodyPr vert="horz" lIns="92367" tIns="46183" rIns="92367" bIns="461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0937" y="5"/>
            <a:ext cx="2985622" cy="501497"/>
          </a:xfrm>
          <a:prstGeom prst="rect">
            <a:avLst/>
          </a:prstGeom>
        </p:spPr>
        <p:txBody>
          <a:bodyPr vert="horz" lIns="92367" tIns="46183" rIns="92367" bIns="46183" rtlCol="0"/>
          <a:lstStyle>
            <a:lvl1pPr algn="r">
              <a:defRPr sz="1200"/>
            </a:lvl1pPr>
          </a:lstStyle>
          <a:p>
            <a:fld id="{F11DF960-58E5-4C50-9B9C-367AB35DC454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100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67" tIns="46183" rIns="92367" bIns="461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499" y="4821102"/>
            <a:ext cx="5511174" cy="3944677"/>
          </a:xfrm>
          <a:prstGeom prst="rect">
            <a:avLst/>
          </a:prstGeom>
        </p:spPr>
        <p:txBody>
          <a:bodyPr vert="horz" lIns="92367" tIns="46183" rIns="92367" bIns="461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0" y="9517216"/>
            <a:ext cx="2985622" cy="501497"/>
          </a:xfrm>
          <a:prstGeom prst="rect">
            <a:avLst/>
          </a:prstGeom>
        </p:spPr>
        <p:txBody>
          <a:bodyPr vert="horz" lIns="92367" tIns="46183" rIns="92367" bIns="461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0937" y="9517216"/>
            <a:ext cx="2985622" cy="501497"/>
          </a:xfrm>
          <a:prstGeom prst="rect">
            <a:avLst/>
          </a:prstGeom>
        </p:spPr>
        <p:txBody>
          <a:bodyPr vert="horz" lIns="92367" tIns="46183" rIns="92367" bIns="46183" rtlCol="0" anchor="b"/>
          <a:lstStyle>
            <a:lvl1pPr algn="r">
              <a:defRPr sz="1200"/>
            </a:lvl1pPr>
          </a:lstStyle>
          <a:p>
            <a:fld id="{1CF4DE3C-CA61-459F-9862-77FCDE7F793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92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4DE3C-CA61-459F-9862-77FCDE7F793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561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80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81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295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15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32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82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05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36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29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77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22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9EE78-DF88-489B-B5D7-393B338CA250}" type="datetimeFigureOut">
              <a:rPr kumimoji="1" lang="ja-JP" altLang="en-US" smtClean="0"/>
              <a:t>2023/7/14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7E9F1-8394-4D6F-8AF7-129D34C167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15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48" y="1410480"/>
            <a:ext cx="9144000" cy="543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6" name="テキスト ボックス 21"/>
          <p:cNvSpPr txBox="1"/>
          <p:nvPr/>
        </p:nvSpPr>
        <p:spPr>
          <a:xfrm>
            <a:off x="4688825" y="4403113"/>
            <a:ext cx="4320000" cy="1548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endParaRPr lang="en-US" altLang="ja-JP" sz="800" dirty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58" name="テキスト ボックス 21"/>
          <p:cNvSpPr txBox="1"/>
          <p:nvPr/>
        </p:nvSpPr>
        <p:spPr>
          <a:xfrm>
            <a:off x="4686790" y="1638436"/>
            <a:ext cx="4320000" cy="252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8409"/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0"/>
              </a:spcAft>
            </a:pPr>
            <a:endParaRPr lang="en-US" altLang="ja-JP" sz="800" dirty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4228" y="27628"/>
            <a:ext cx="9042065" cy="28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上尾市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保有個人情報等の適切な管理に関する要領</a:t>
            </a:r>
            <a:r>
              <a:rPr lang="ja-JP" altLang="en-US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（安全管理措置）</a:t>
            </a:r>
            <a:endParaRPr lang="ja-JP" altLang="en-US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矢印: 五方向 14">
            <a:extLst>
              <a:ext uri="{FF2B5EF4-FFF2-40B4-BE49-F238E27FC236}">
                <a16:creationId xmlns:a16="http://schemas.microsoft.com/office/drawing/2014/main" id="{48E15406-FE49-4A1D-8714-B12527B3D9D8}"/>
              </a:ext>
            </a:extLst>
          </p:cNvPr>
          <p:cNvSpPr/>
          <p:nvPr/>
        </p:nvSpPr>
        <p:spPr>
          <a:xfrm>
            <a:off x="6024272" y="4223214"/>
            <a:ext cx="1637125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</a:t>
            </a:r>
            <a:r>
              <a:rPr lang="zh-TW" altLang="en-US" sz="12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技術的</a:t>
            </a:r>
            <a:endParaRPr lang="en-US" altLang="zh-TW" sz="1200" dirty="0" smtClean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zh-TW" altLang="en-US" sz="1200" dirty="0" smtClean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安全</a:t>
            </a:r>
            <a:r>
              <a:rPr lang="zh-TW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管理措置</a:t>
            </a:r>
            <a:endParaRPr lang="ja-JP" altLang="en-US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10207" y="1630278"/>
            <a:ext cx="4500000" cy="2520000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矢印: 五方向 14">
            <a:extLst>
              <a:ext uri="{FF2B5EF4-FFF2-40B4-BE49-F238E27FC236}">
                <a16:creationId xmlns:a16="http://schemas.microsoft.com/office/drawing/2014/main" id="{48E15406-FE49-4A1D-8714-B12527B3D9D8}"/>
              </a:ext>
            </a:extLst>
          </p:cNvPr>
          <p:cNvSpPr/>
          <p:nvPr/>
        </p:nvSpPr>
        <p:spPr>
          <a:xfrm>
            <a:off x="1537551" y="1469077"/>
            <a:ext cx="163712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rgbClr val="FF0066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</a:t>
            </a:r>
            <a:r>
              <a:rPr lang="zh-TW" altLang="en-US" sz="1200" dirty="0" smtClean="0">
                <a:solidFill>
                  <a:srgbClr val="FF0066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組織的</a:t>
            </a:r>
            <a:endParaRPr lang="en-US" altLang="zh-TW" sz="1200" dirty="0" smtClean="0">
              <a:solidFill>
                <a:srgbClr val="FF0066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zh-TW" altLang="en-US" sz="1200" dirty="0" smtClean="0">
                <a:solidFill>
                  <a:srgbClr val="FF0066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安全管理</a:t>
            </a:r>
            <a:r>
              <a:rPr lang="ja-JP" altLang="en-US" sz="1200" dirty="0" smtClean="0">
                <a:solidFill>
                  <a:srgbClr val="FF0066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措置</a:t>
            </a:r>
            <a:endParaRPr lang="ja-JP" altLang="en-US" sz="1200" dirty="0">
              <a:solidFill>
                <a:srgbClr val="FF0066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41582" y="6147694"/>
            <a:ext cx="8856000" cy="648000"/>
          </a:xfrm>
          <a:prstGeom prst="rect">
            <a:avLst/>
          </a:prstGeom>
          <a:solidFill>
            <a:schemeClr val="bg1"/>
          </a:solidFill>
          <a:ln>
            <a:solidFill>
              <a:srgbClr val="663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89174" y="6387593"/>
            <a:ext cx="8888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保有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個人情報が、外国において取り扱われる場合、当該外国の個人情報の保護に関する制度等を把握した上で、保有個人情報の安全管理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のために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必要かつ適切な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措置を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講じなければならない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。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17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endParaRPr kumimoji="1" lang="ja-JP" altLang="en-US" sz="1000" dirty="0"/>
          </a:p>
        </p:txBody>
      </p:sp>
      <p:sp>
        <p:nvSpPr>
          <p:cNvPr id="10" name="矢印: 五方向 14">
            <a:extLst>
              <a:ext uri="{FF2B5EF4-FFF2-40B4-BE49-F238E27FC236}">
                <a16:creationId xmlns:a16="http://schemas.microsoft.com/office/drawing/2014/main" id="{48E15406-FE49-4A1D-8714-B12527B3D9D8}"/>
              </a:ext>
            </a:extLst>
          </p:cNvPr>
          <p:cNvSpPr/>
          <p:nvPr/>
        </p:nvSpPr>
        <p:spPr>
          <a:xfrm>
            <a:off x="3791957" y="6009861"/>
            <a:ext cx="1637125" cy="288000"/>
          </a:xfrm>
          <a:prstGeom prst="roundRect">
            <a:avLst/>
          </a:prstGeom>
          <a:solidFill>
            <a:schemeClr val="bg1"/>
          </a:solidFill>
          <a:ln>
            <a:solidFill>
              <a:srgbClr val="663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smtClean="0">
                <a:solidFill>
                  <a:srgbClr val="66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⑤外的</a:t>
            </a:r>
            <a:r>
              <a:rPr lang="ja-JP" altLang="en-US" sz="1200" dirty="0" smtClean="0">
                <a:solidFill>
                  <a:srgbClr val="6633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環境の把握</a:t>
            </a:r>
            <a:endParaRPr lang="ja-JP" altLang="en-US" sz="1200" dirty="0">
              <a:solidFill>
                <a:srgbClr val="6633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4710" y="914590"/>
            <a:ext cx="9017041" cy="430887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r>
              <a:rPr lang="ja-JP" altLang="en-US" sz="1100" b="1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安全</a:t>
            </a:r>
            <a:r>
              <a:rPr lang="ja-JP" altLang="en-US" sz="1100" b="1" u="sng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管理のために必要かつ適切な</a:t>
            </a:r>
            <a:r>
              <a:rPr lang="ja-JP" altLang="en-US" sz="1100" b="1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措置とは</a:t>
            </a:r>
            <a:r>
              <a:rPr lang="ja-JP" altLang="en-US" sz="11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☞　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①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組織的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安全管理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措置、②人的安全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管理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措置、③物理的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安全管理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措置、④技術的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安全管理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措置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、</a:t>
            </a:r>
            <a:endParaRPr lang="en-US" altLang="ja-JP" sz="1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　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　　　　　　　　　　　　　　　　　　　　　　　　　　　　　　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⑤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外的</a:t>
            </a:r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環境の</a:t>
            </a:r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</a:rPr>
              <a:t>把握のことをいう。</a:t>
            </a:r>
            <a:r>
              <a:rPr lang="ja-JP" altLang="en-US" sz="1000" dirty="0" smtClean="0"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 panose="020B0600070205080204" pitchFamily="50" charset="-128"/>
              </a:rPr>
              <a:t>個人</a:t>
            </a:r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 panose="020B0600070205080204" pitchFamily="50" charset="-128"/>
              </a:rPr>
              <a:t>情報の保護に関する法律についての事務対応</a:t>
            </a:r>
            <a:r>
              <a:rPr lang="ja-JP" altLang="en-US" sz="1000" dirty="0" smtClean="0">
                <a:latin typeface="HGPｺﾞｼｯｸM" panose="020B0600000000000000" pitchFamily="50" charset="-128"/>
                <a:ea typeface="HGPｺﾞｼｯｸM" panose="020B0600000000000000" pitchFamily="50" charset="-128"/>
                <a:cs typeface="ＭＳ Ｐゴシック" panose="020B0600070205080204" pitchFamily="50" charset="-128"/>
              </a:rPr>
              <a:t>ガイド（行政機関向け）より</a:t>
            </a:r>
            <a:endParaRPr lang="en-US" altLang="ja-JP" sz="1000" dirty="0">
              <a:latin typeface="HGPｺﾞｼｯｸM" panose="020B0600000000000000" pitchFamily="50" charset="-128"/>
              <a:ea typeface="HGPｺﾞｼｯｸM" panose="020B06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8" name="矢印: 五方向 14">
            <a:extLst>
              <a:ext uri="{FF2B5EF4-FFF2-40B4-BE49-F238E27FC236}">
                <a16:creationId xmlns:a16="http://schemas.microsoft.com/office/drawing/2014/main" id="{48E15406-FE49-4A1D-8714-B12527B3D9D8}"/>
              </a:ext>
            </a:extLst>
          </p:cNvPr>
          <p:cNvSpPr/>
          <p:nvPr/>
        </p:nvSpPr>
        <p:spPr>
          <a:xfrm>
            <a:off x="6024271" y="1474802"/>
            <a:ext cx="163712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FF993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rgbClr val="FF840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③</a:t>
            </a:r>
            <a:r>
              <a:rPr lang="ja-JP" altLang="en-US" sz="1200" dirty="0" smtClean="0">
                <a:solidFill>
                  <a:srgbClr val="FF840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物理的</a:t>
            </a:r>
            <a:endParaRPr lang="en-US" altLang="ja-JP" sz="1200" dirty="0" smtClean="0">
              <a:solidFill>
                <a:srgbClr val="FF8409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rgbClr val="FF840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安全管理措置</a:t>
            </a:r>
            <a:endParaRPr lang="ja-JP" altLang="en-US" sz="1200" dirty="0">
              <a:solidFill>
                <a:srgbClr val="FF8409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9814" y="1380397"/>
            <a:ext cx="147703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要領：上尾市</a:t>
            </a:r>
            <a:r>
              <a:rPr lang="ja-JP" altLang="en-US" sz="6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保有個人情報等</a:t>
            </a:r>
            <a:r>
              <a:rPr lang="ja-JP" altLang="en-US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6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6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   </a:t>
            </a:r>
            <a:r>
              <a:rPr lang="ja-JP" altLang="en-US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適切</a:t>
            </a:r>
            <a:r>
              <a:rPr lang="ja-JP" altLang="en-US" sz="6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な管理に関する</a:t>
            </a:r>
            <a:r>
              <a:rPr lang="ja-JP" altLang="en-US" sz="6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要領</a:t>
            </a:r>
            <a:endParaRPr kumimoji="1" lang="ja-JP" altLang="en-US" sz="6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1034" y="310817"/>
            <a:ext cx="89163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令和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５年４月１日の改正個人情報保護法施行に伴い、各自治体が個別に定めていた個人情報保護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条例を廃止し、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個人情報の保護に関する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法律（以下「個人情報保護法」）に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より全国的なルールが適用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されることとなりました。個人情報保護法第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66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条第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項で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は、「行政機関の長等は、保有個人情報の漏えい、滅失又は毀損の防止その他の保有個人情報の</a:t>
            </a:r>
            <a:r>
              <a:rPr lang="ja-JP" altLang="en-US" sz="11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安全管理のために必要かつ適切な措置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を講じなければならない</a:t>
            </a:r>
            <a:r>
              <a:rPr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。」と規定しています。</a:t>
            </a:r>
            <a:endParaRPr kumimoji="1" lang="ja-JP" altLang="en-US" sz="10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99714" y="1920745"/>
            <a:ext cx="4320000" cy="50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1862593" y="1909407"/>
            <a:ext cx="161487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保有個人情報等の管理に関する事務を総括する任に当たる。</a:t>
            </a:r>
            <a:endParaRPr lang="en-US" altLang="ja-JP" sz="8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zh-TW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要領第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条第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項</a:t>
            </a:r>
            <a:r>
              <a:rPr lang="en-US" altLang="zh-TW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zh-TW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3008616" y="3350912"/>
            <a:ext cx="1486135" cy="7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3090749" y="3673459"/>
            <a:ext cx="1431948" cy="43858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保有</a:t>
            </a:r>
            <a:r>
              <a:rPr lang="ja-JP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個人情報等の管理の状況について監査する任に当たる</a:t>
            </a:r>
            <a:r>
              <a:rPr lang="ja-JP" altLang="en-US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要領第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条第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項</a:t>
            </a:r>
            <a:r>
              <a:rPr lang="en-US" altLang="zh-TW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zh-TW" sz="7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199908" y="2660560"/>
            <a:ext cx="4320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2551340" y="2687784"/>
            <a:ext cx="979177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保有</a:t>
            </a:r>
            <a:r>
              <a:rPr lang="ja-JP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個人情報等の適切な管理を確保する任に当たる</a:t>
            </a:r>
            <a:r>
              <a:rPr lang="ja-JP" altLang="en-US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sz="7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zh-TW" sz="7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要領第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条第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zh-TW" altLang="en-US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項</a:t>
            </a:r>
            <a:r>
              <a:rPr lang="en-US" altLang="zh-TW" sz="75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ja-JP" sz="7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57423" y="1658975"/>
            <a:ext cx="1020736" cy="246221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管理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体制</a:t>
            </a:r>
            <a:endParaRPr lang="en-US" altLang="ja-JP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195359" y="3401650"/>
            <a:ext cx="2556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92200" y="1986808"/>
            <a:ext cx="2320271" cy="1711800"/>
            <a:chOff x="4001942" y="1310696"/>
            <a:chExt cx="2320271" cy="1711800"/>
          </a:xfrm>
        </p:grpSpPr>
        <p:cxnSp>
          <p:nvCxnSpPr>
            <p:cNvPr id="20" name="直線コネクタ 19"/>
            <p:cNvCxnSpPr/>
            <p:nvPr/>
          </p:nvCxnSpPr>
          <p:spPr>
            <a:xfrm>
              <a:off x="5157833" y="1607844"/>
              <a:ext cx="0" cy="126000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1" name="グループ化 20"/>
            <p:cNvGrpSpPr/>
            <p:nvPr/>
          </p:nvGrpSpPr>
          <p:grpSpPr>
            <a:xfrm>
              <a:off x="4001942" y="1310696"/>
              <a:ext cx="2320271" cy="1711800"/>
              <a:chOff x="4001942" y="1310696"/>
              <a:chExt cx="2320271" cy="1711800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>
                <a:off x="4370605" y="1861023"/>
                <a:ext cx="0" cy="100800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5943765" y="1859010"/>
                <a:ext cx="0" cy="100800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テキスト ボックス 26"/>
              <p:cNvSpPr txBox="1"/>
              <p:nvPr/>
            </p:nvSpPr>
            <p:spPr>
              <a:xfrm>
                <a:off x="4799891" y="2818910"/>
                <a:ext cx="720000" cy="2000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保護担当者</a:t>
                </a:r>
                <a:endParaRPr kumimoji="1" lang="ja-JP" altLang="en-US" sz="7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4703711" y="1310696"/>
                <a:ext cx="897947" cy="3077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総括保護管理者</a:t>
                </a:r>
                <a:endParaRPr lang="en-US" altLang="zh-TW" sz="700" dirty="0" smtClean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  <a:p>
                <a:pPr algn="ctr"/>
                <a:r>
                  <a:rPr kumimoji="1" lang="ja-JP" altLang="en-US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（副市長）</a:t>
                </a:r>
                <a:endParaRPr kumimoji="1" lang="ja-JP" altLang="en-US" sz="7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>
                <a:off x="4001942" y="2112249"/>
                <a:ext cx="2320271" cy="910247"/>
                <a:chOff x="4965795" y="2108718"/>
                <a:chExt cx="2320271" cy="910247"/>
              </a:xfrm>
            </p:grpSpPr>
            <p:sp>
              <p:nvSpPr>
                <p:cNvPr id="31" name="テキスト ボックス 30"/>
                <p:cNvSpPr txBox="1"/>
                <p:nvPr/>
              </p:nvSpPr>
              <p:spPr>
                <a:xfrm>
                  <a:off x="4965795" y="2818910"/>
                  <a:ext cx="720000" cy="20005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保護担当者</a:t>
                  </a:r>
                  <a:endParaRPr kumimoji="1" lang="ja-JP" altLang="en-US" sz="7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</p:txBody>
            </p:sp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4966634" y="2118824"/>
                  <a:ext cx="720000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sz="700" dirty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保護</a:t>
                  </a:r>
                  <a:r>
                    <a:rPr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管理者</a:t>
                  </a:r>
                  <a:endParaRPr lang="en-US" altLang="ja-JP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  <a:p>
                  <a:pPr algn="ctr"/>
                  <a:r>
                    <a:rPr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(</a:t>
                  </a:r>
                  <a:r>
                    <a:rPr kumimoji="1"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各課等の長</a:t>
                  </a:r>
                  <a:r>
                    <a:rPr kumimoji="1"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)</a:t>
                  </a:r>
                  <a:endParaRPr kumimoji="1" lang="ja-JP" altLang="en-US" sz="7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</p:txBody>
            </p:sp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5764090" y="2116050"/>
                  <a:ext cx="720000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sz="700" dirty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保護</a:t>
                  </a:r>
                  <a:r>
                    <a:rPr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管理者</a:t>
                  </a:r>
                  <a:endParaRPr lang="en-US" altLang="ja-JP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  <a:p>
                  <a:pPr algn="ctr"/>
                  <a:r>
                    <a:rPr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(</a:t>
                  </a:r>
                  <a:r>
                    <a:rPr kumimoji="1"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各課等の長</a:t>
                  </a:r>
                  <a:r>
                    <a:rPr kumimoji="1"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)</a:t>
                  </a:r>
                  <a:endParaRPr kumimoji="1" lang="ja-JP" altLang="en-US" sz="7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</p:txBody>
            </p:sp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6566066" y="2108718"/>
                  <a:ext cx="720000" cy="3077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ja-JP" altLang="en-US" sz="700" dirty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保護</a:t>
                  </a:r>
                  <a:r>
                    <a:rPr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管理者</a:t>
                  </a:r>
                  <a:endParaRPr lang="en-US" altLang="ja-JP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  <a:p>
                  <a:pPr algn="ctr"/>
                  <a:r>
                    <a:rPr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(</a:t>
                  </a:r>
                  <a:r>
                    <a:rPr kumimoji="1" lang="ja-JP" altLang="en-US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各課等の長</a:t>
                  </a:r>
                  <a:r>
                    <a:rPr kumimoji="1" lang="en-US" altLang="ja-JP" sz="700" dirty="0" smtClean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)</a:t>
                  </a:r>
                  <a:endParaRPr kumimoji="1" lang="ja-JP" altLang="en-US" sz="7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endParaRPr>
                </a:p>
              </p:txBody>
            </p:sp>
          </p:grpSp>
          <p:sp>
            <p:nvSpPr>
              <p:cNvPr id="30" name="テキスト ボックス 29"/>
              <p:cNvSpPr txBox="1"/>
              <p:nvPr/>
            </p:nvSpPr>
            <p:spPr>
              <a:xfrm>
                <a:off x="5598909" y="2814565"/>
                <a:ext cx="720000" cy="2000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ja-JP" altLang="en-US" sz="700" dirty="0" smtClean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保護担当者</a:t>
                </a:r>
                <a:endParaRPr kumimoji="1" lang="ja-JP" altLang="en-US" sz="7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  <p:cxnSp>
          <p:nvCxnSpPr>
            <p:cNvPr id="22" name="直線コネクタ 21"/>
            <p:cNvCxnSpPr/>
            <p:nvPr/>
          </p:nvCxnSpPr>
          <p:spPr>
            <a:xfrm rot="16200000">
              <a:off x="5157137" y="1098903"/>
              <a:ext cx="0" cy="154800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248536" y="3753386"/>
            <a:ext cx="26072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保護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管理者を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補佐する。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要領第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条第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zh-TW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項</a:t>
            </a:r>
            <a:r>
              <a: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endParaRPr kumimoji="1" lang="ja-JP" altLang="en-US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3548681" y="1944884"/>
            <a:ext cx="100539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7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・教育研修の実施</a:t>
            </a:r>
            <a:endParaRPr lang="en-US" altLang="ja-JP" sz="7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7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・漏えい等事案発生報告及び、監査の報告を受ける。　</a:t>
            </a:r>
            <a:endParaRPr kumimoji="1" lang="ja-JP" altLang="en-US" sz="7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3410762" y="2039981"/>
            <a:ext cx="153157" cy="21600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1" name="右矢印 80"/>
          <p:cNvSpPr/>
          <p:nvPr/>
        </p:nvSpPr>
        <p:spPr>
          <a:xfrm>
            <a:off x="3461099" y="2903450"/>
            <a:ext cx="153157" cy="21600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3547935" y="2685868"/>
            <a:ext cx="1032461" cy="59247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ja-JP" altLang="en-US" sz="6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・システム管理者との連携</a:t>
            </a:r>
            <a:endParaRPr lang="en-US" altLang="ja-JP" sz="6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6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・情報システムにおける安全の確保</a:t>
            </a:r>
            <a:endParaRPr lang="en-US" altLang="ja-JP" sz="65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65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・安全</a:t>
            </a:r>
            <a:r>
              <a:rPr lang="ja-JP" altLang="en-US" sz="650" dirty="0">
                <a:latin typeface="Meiryo UI" panose="020B0604030504040204" pitchFamily="50" charset="-128"/>
                <a:ea typeface="Meiryo UI" panose="020B0604030504040204" pitchFamily="50" charset="-128"/>
              </a:rPr>
              <a:t>管理上の問題への対応</a:t>
            </a:r>
            <a:endParaRPr kumimoji="1" lang="ja-JP" altLang="en-US" sz="6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4551743" y="2585526"/>
            <a:ext cx="0" cy="972000"/>
          </a:xfrm>
          <a:prstGeom prst="line">
            <a:avLst/>
          </a:prstGeom>
          <a:ln w="1905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4036688" y="3086828"/>
            <a:ext cx="0" cy="1008000"/>
          </a:xfrm>
          <a:prstGeom prst="line">
            <a:avLst/>
          </a:prstGeom>
          <a:ln w="1905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 rot="5400000">
            <a:off x="3545732" y="1586613"/>
            <a:ext cx="0" cy="1980000"/>
          </a:xfrm>
          <a:prstGeom prst="line">
            <a:avLst/>
          </a:prstGeom>
          <a:ln w="1905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1854737" y="2343054"/>
            <a:ext cx="707349" cy="239557"/>
          </a:xfrm>
          <a:prstGeom prst="straightConnector1">
            <a:avLst/>
          </a:prstGeom>
          <a:ln w="19050"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H="1" flipV="1">
            <a:off x="2420983" y="3119450"/>
            <a:ext cx="1022140" cy="461205"/>
          </a:xfrm>
          <a:prstGeom prst="straightConnector1">
            <a:avLst/>
          </a:prstGeom>
          <a:ln w="19050"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2509601" y="2450727"/>
            <a:ext cx="773741" cy="21282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65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監査結果</a:t>
            </a:r>
            <a:r>
              <a:rPr lang="ja-JP" altLang="en-US" sz="65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65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報告</a:t>
            </a:r>
            <a:endParaRPr kumimoji="1" lang="ja-JP" altLang="en-US" sz="65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51671" y="3402154"/>
            <a:ext cx="71917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監査責任者</a:t>
            </a:r>
            <a:endParaRPr kumimoji="1" lang="en-US" altLang="ja-JP" sz="7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7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（総務部長）</a:t>
            </a:r>
            <a:endParaRPr kumimoji="1" lang="ja-JP" altLang="en-US" sz="7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66F1BB72-0212-4D32-BE1E-D0C9EFBE3745}"/>
              </a:ext>
            </a:extLst>
          </p:cNvPr>
          <p:cNvSpPr txBox="1"/>
          <p:nvPr/>
        </p:nvSpPr>
        <p:spPr>
          <a:xfrm>
            <a:off x="2763451" y="3265235"/>
            <a:ext cx="612000" cy="21282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65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監査の実施</a:t>
            </a:r>
            <a:endParaRPr kumimoji="1" lang="ja-JP" altLang="en-US" sz="65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117083" y="4412048"/>
            <a:ext cx="4500000" cy="1548000"/>
          </a:xfrm>
          <a:prstGeom prst="rect">
            <a:avLst/>
          </a:prstGeom>
          <a:solidFill>
            <a:schemeClr val="bg1"/>
          </a:solidFill>
          <a:ln>
            <a:solidFill>
              <a:srgbClr val="2E823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500084" y="4859293"/>
            <a:ext cx="1005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職員は、法令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等の定め並びに総括保護管理者、保護管理者及び保護担当者の指示に従い、保有個人情報等を取り扱わなければならない</a:t>
            </a:r>
            <a:r>
              <a:rPr lang="ja-JP" altLang="en-US" sz="8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。</a:t>
            </a:r>
            <a:endParaRPr lang="en-US" altLang="ja-JP" sz="800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53876" y="4464058"/>
            <a:ext cx="828000" cy="246221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教育</a:t>
            </a:r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研修</a:t>
            </a:r>
            <a:endParaRPr lang="en-US" altLang="ja-JP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3488436" y="4459528"/>
            <a:ext cx="925319" cy="246221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職員の責務</a:t>
            </a:r>
            <a:endParaRPr lang="en-US" altLang="ja-JP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" name="矢印: 五方向 14">
            <a:extLst>
              <a:ext uri="{FF2B5EF4-FFF2-40B4-BE49-F238E27FC236}">
                <a16:creationId xmlns:a16="http://schemas.microsoft.com/office/drawing/2014/main" id="{48E15406-FE49-4A1D-8714-B12527B3D9D8}"/>
              </a:ext>
            </a:extLst>
          </p:cNvPr>
          <p:cNvSpPr/>
          <p:nvPr/>
        </p:nvSpPr>
        <p:spPr>
          <a:xfrm>
            <a:off x="1636928" y="4226090"/>
            <a:ext cx="1637125" cy="360000"/>
          </a:xfrm>
          <a:prstGeom prst="roundRect">
            <a:avLst/>
          </a:prstGeom>
          <a:solidFill>
            <a:schemeClr val="bg1"/>
          </a:solidFill>
          <a:ln>
            <a:solidFill>
              <a:srgbClr val="2E8238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rgbClr val="2E8238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</a:t>
            </a:r>
            <a:r>
              <a:rPr lang="ja-JP" altLang="en-US" sz="1200" dirty="0" smtClean="0">
                <a:solidFill>
                  <a:srgbClr val="2E8238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人的</a:t>
            </a:r>
            <a:endParaRPr lang="en-US" altLang="ja-JP" sz="1200" dirty="0" smtClean="0">
              <a:solidFill>
                <a:srgbClr val="2E8238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200" dirty="0" smtClean="0">
                <a:solidFill>
                  <a:srgbClr val="2E8238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安全</a:t>
            </a:r>
            <a:r>
              <a:rPr lang="ja-JP" altLang="en-US" sz="1200" dirty="0">
                <a:solidFill>
                  <a:srgbClr val="2E8238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管理措置</a:t>
            </a:r>
          </a:p>
        </p:txBody>
      </p:sp>
      <p:grpSp>
        <p:nvGrpSpPr>
          <p:cNvPr id="48" name="グループ化 47"/>
          <p:cNvGrpSpPr/>
          <p:nvPr/>
        </p:nvGrpSpPr>
        <p:grpSpPr>
          <a:xfrm>
            <a:off x="220758" y="4701103"/>
            <a:ext cx="1417899" cy="1233554"/>
            <a:chOff x="188954" y="4672528"/>
            <a:chExt cx="1417899" cy="1233554"/>
          </a:xfrm>
        </p:grpSpPr>
        <p:sp>
          <p:nvSpPr>
            <p:cNvPr id="44" name="角丸四角形 43"/>
            <p:cNvSpPr/>
            <p:nvPr/>
          </p:nvSpPr>
          <p:spPr>
            <a:xfrm>
              <a:off x="188954" y="4718082"/>
              <a:ext cx="1417899" cy="118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277697" y="5202576"/>
              <a:ext cx="122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保有</a:t>
              </a:r>
              <a:r>
                <a:rPr lang="ja-JP" altLang="en-US" sz="750" dirty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個人情報等における取扱いに</a:t>
              </a:r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従事する職員　</a:t>
              </a:r>
              <a:endParaRPr lang="en-US" altLang="ja-JP" sz="75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273982" y="5554502"/>
              <a:ext cx="1224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保護</a:t>
              </a:r>
              <a:r>
                <a:rPr lang="ja-JP" altLang="en-US" sz="750" dirty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管理者</a:t>
              </a:r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及び</a:t>
              </a:r>
              <a:endParaRPr lang="en-US" altLang="ja-JP" sz="75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  <a:p>
              <a:pPr algn="ctr"/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保護担当者　　</a:t>
              </a:r>
              <a:endParaRPr lang="en-US" altLang="ja-JP" sz="75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287498" y="4855636"/>
              <a:ext cx="1224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情報</a:t>
              </a:r>
              <a:r>
                <a:rPr lang="ja-JP" altLang="en-US" sz="750" dirty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システムの管理に関する事務に従事する</a:t>
              </a:r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職員</a:t>
              </a:r>
              <a:endParaRPr lang="en-US" altLang="ja-JP" sz="75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668232" y="4672528"/>
              <a:ext cx="496223" cy="229850"/>
            </a:xfrm>
            <a:prstGeom prst="round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対　象</a:t>
              </a:r>
              <a:endParaRPr lang="en-US" altLang="ja-JP" sz="750" b="1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1760206" y="4708644"/>
            <a:ext cx="1656000" cy="1216884"/>
            <a:chOff x="1720451" y="4680069"/>
            <a:chExt cx="1656000" cy="1216884"/>
          </a:xfrm>
        </p:grpSpPr>
        <p:sp>
          <p:nvSpPr>
            <p:cNvPr id="109" name="角丸四角形 108"/>
            <p:cNvSpPr/>
            <p:nvPr/>
          </p:nvSpPr>
          <p:spPr>
            <a:xfrm>
              <a:off x="1720451" y="4708953"/>
              <a:ext cx="1656000" cy="118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10" name="テキスト ボックス 109"/>
            <p:cNvSpPr txBox="1"/>
            <p:nvPr/>
          </p:nvSpPr>
          <p:spPr>
            <a:xfrm>
              <a:off x="1837440" y="4870869"/>
              <a:ext cx="1405065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保有個人情報等の取扱いについて理解を深めるため</a:t>
              </a:r>
              <a:endParaRPr lang="en-US" altLang="ja-JP" sz="75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11" name="テキスト ボックス 110"/>
            <p:cNvSpPr txBox="1"/>
            <p:nvPr/>
          </p:nvSpPr>
          <p:spPr>
            <a:xfrm>
              <a:off x="2305905" y="4680069"/>
              <a:ext cx="471810" cy="229850"/>
            </a:xfrm>
            <a:prstGeom prst="round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目　的</a:t>
              </a:r>
              <a:endParaRPr lang="en-US" altLang="ja-JP" sz="750" b="1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1837440" y="5208188"/>
              <a:ext cx="1405065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保有</a:t>
              </a:r>
              <a:r>
                <a:rPr lang="ja-JP" altLang="en-US" sz="750" dirty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個人情報等の適切な管理の</a:t>
              </a:r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ため</a:t>
              </a:r>
              <a:endParaRPr lang="en-US" altLang="ja-JP" sz="75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1845211" y="5536090"/>
              <a:ext cx="1404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各課</a:t>
              </a:r>
              <a:r>
                <a:rPr lang="ja-JP" altLang="en-US" sz="750" dirty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等の現場における保有個人情報等の適切な管理の</a:t>
              </a:r>
              <a:r>
                <a:rPr lang="ja-JP" altLang="en-US" sz="750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ＭＳ Ｐゴシック" panose="020B0600070205080204" pitchFamily="50" charset="-128"/>
                </a:rPr>
                <a:t>ため</a:t>
              </a:r>
              <a:endParaRPr lang="en-US" altLang="ja-JP" sz="75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endParaRPr>
            </a:p>
          </p:txBody>
        </p:sp>
      </p:grpSp>
      <p:sp>
        <p:nvSpPr>
          <p:cNvPr id="116" name="右矢印 115"/>
          <p:cNvSpPr/>
          <p:nvPr/>
        </p:nvSpPr>
        <p:spPr>
          <a:xfrm>
            <a:off x="1639056" y="5162663"/>
            <a:ext cx="153157" cy="21600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54841" y="4559718"/>
            <a:ext cx="707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/>
              <a:t>(</a:t>
            </a:r>
            <a:r>
              <a:rPr lang="ja-JP" altLang="en-US" sz="800" dirty="0"/>
              <a:t>要領第</a:t>
            </a:r>
            <a:r>
              <a:rPr lang="en-US" altLang="ja-JP" sz="800" dirty="0"/>
              <a:t>7</a:t>
            </a:r>
            <a:r>
              <a:rPr lang="ja-JP" altLang="en-US" sz="800" dirty="0"/>
              <a:t>条</a:t>
            </a:r>
            <a:r>
              <a:rPr lang="en-US" altLang="ja-JP" sz="800" dirty="0"/>
              <a:t>)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3580040" y="4636508"/>
            <a:ext cx="1847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ja-JP" sz="800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774468" y="1947026"/>
            <a:ext cx="2787221" cy="246221"/>
          </a:xfrm>
          <a:prstGeom prst="homePlate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保有個人情報等の盗難・紛失・漏えい等の防止</a:t>
            </a:r>
            <a:endParaRPr lang="en-US" altLang="ja-JP" sz="1000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700152" y="2225607"/>
            <a:ext cx="2667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複製は、必要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最小限に限定　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10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681956" y="2519821"/>
            <a:ext cx="3552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誤りを発見した場合は、訂正を行わなければならない。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11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682643" y="2812204"/>
            <a:ext cx="36729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記録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されている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媒体は、定められた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場所に保管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する。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12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690038" y="3106992"/>
            <a:ext cx="39768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誤送信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、誤送付、誤交付の防止の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ため、複数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の職員による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確認 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13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694096" y="3401650"/>
            <a:ext cx="381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不要となった場合には、復元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又は判読が不可能な方法に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より消去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又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は廃棄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を行うものとする。 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14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3"/>
          <a:srcRect l="-1" t="11645" r="1044" b="1"/>
          <a:stretch/>
        </p:blipFill>
        <p:spPr>
          <a:xfrm>
            <a:off x="6947485" y="2203449"/>
            <a:ext cx="418515" cy="373679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6808" y="2727218"/>
            <a:ext cx="324644" cy="32464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 rotWithShape="1">
          <a:blip r:embed="rId5"/>
          <a:srcRect l="17282" r="14312"/>
          <a:stretch/>
        </p:blipFill>
        <p:spPr>
          <a:xfrm>
            <a:off x="8420154" y="2519820"/>
            <a:ext cx="516576" cy="528301"/>
          </a:xfrm>
          <a:prstGeom prst="rect">
            <a:avLst/>
          </a:prstGeom>
        </p:spPr>
      </p:pic>
      <p:sp>
        <p:nvSpPr>
          <p:cNvPr id="98" name="右矢印 97"/>
          <p:cNvSpPr/>
          <p:nvPr/>
        </p:nvSpPr>
        <p:spPr>
          <a:xfrm>
            <a:off x="8301624" y="2711542"/>
            <a:ext cx="153157" cy="21600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9909" y="3285216"/>
            <a:ext cx="442069" cy="409815"/>
          </a:xfrm>
          <a:prstGeom prst="rect">
            <a:avLst/>
          </a:prstGeom>
        </p:spPr>
      </p:pic>
      <p:sp>
        <p:nvSpPr>
          <p:cNvPr id="99" name="テキスト ボックス 98"/>
          <p:cNvSpPr txBox="1"/>
          <p:nvPr/>
        </p:nvSpPr>
        <p:spPr>
          <a:xfrm>
            <a:off x="4694096" y="3767725"/>
            <a:ext cx="381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情報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システム室等の入退管理 、外部からの不正侵入に備えた措置 </a:t>
            </a:r>
          </a:p>
          <a:p>
            <a:pPr>
              <a:spcAft>
                <a:spcPts val="0"/>
              </a:spcAft>
            </a:pP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　　　　　　　　　　　　　　　　　　　　　　　　　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要領第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31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条、第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32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</a:p>
        </p:txBody>
      </p:sp>
      <p:pic>
        <p:nvPicPr>
          <p:cNvPr id="1032" name="Picture 8" descr="退室イラスト／無料イラスト/フリー素材なら「イラストAC」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27"/>
          <a:stretch/>
        </p:blipFill>
        <p:spPr bwMode="auto">
          <a:xfrm>
            <a:off x="8179786" y="3719427"/>
            <a:ext cx="359915" cy="39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テキスト ボックス 101"/>
          <p:cNvSpPr txBox="1"/>
          <p:nvPr/>
        </p:nvSpPr>
        <p:spPr>
          <a:xfrm>
            <a:off x="4711621" y="4921211"/>
            <a:ext cx="31243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保有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個人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情報等のアクセス権限の制限 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9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 </a:t>
            </a: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707675" y="5656857"/>
            <a:ext cx="35108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秘匿性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等その内容に応じて、暗号化の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措置を講ずる。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24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707436" y="5418074"/>
            <a:ext cx="3264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外部からの不正</a:t>
            </a:r>
            <a:r>
              <a:rPr lang="ja-JP" altLang="en-US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アクセスを防止するための措置</a:t>
            </a:r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21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endParaRPr lang="en-US" altLang="ja-JP" sz="900" dirty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4707000" y="5168171"/>
            <a:ext cx="31243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・ アクセス制御のために必要な措置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(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第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18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条</a:t>
            </a:r>
            <a:r>
              <a:rPr lang="en-US" altLang="ja-JP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)</a:t>
            </a:r>
            <a:r>
              <a:rPr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　</a:t>
            </a:r>
            <a:endParaRPr lang="en-US" altLang="ja-JP" sz="900" dirty="0" smtClean="0"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4774468" y="4635975"/>
            <a:ext cx="2700000" cy="246221"/>
          </a:xfrm>
          <a:prstGeom prst="homePlate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情報システムに関する技術的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な安全管理</a:t>
            </a:r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措置</a:t>
            </a:r>
            <a:endParaRPr lang="en-US" altLang="ja-JP" sz="1000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20" name="正方形/長方形 119"/>
          <p:cNvSpPr/>
          <p:nvPr/>
        </p:nvSpPr>
        <p:spPr>
          <a:xfrm>
            <a:off x="3749674" y="4687759"/>
            <a:ext cx="707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/>
              <a:t>(</a:t>
            </a:r>
            <a:r>
              <a:rPr lang="ja-JP" altLang="en-US" sz="800" dirty="0"/>
              <a:t>要領第</a:t>
            </a:r>
            <a:r>
              <a:rPr lang="en-US" altLang="ja-JP" sz="800" dirty="0"/>
              <a:t>8</a:t>
            </a:r>
            <a:r>
              <a:rPr lang="ja-JP" altLang="en-US" sz="800" dirty="0"/>
              <a:t>条</a:t>
            </a:r>
            <a:r>
              <a:rPr lang="en-US" altLang="ja-JP" sz="800" dirty="0" smtClean="0"/>
              <a:t>)</a:t>
            </a:r>
            <a:endParaRPr lang="en-US" altLang="ja-JP" sz="800" dirty="0"/>
          </a:p>
        </p:txBody>
      </p:sp>
      <p:pic>
        <p:nvPicPr>
          <p:cNvPr id="122" name="図 121" descr="在宅・テレワークのアイコンのセット／イラスト／リモートワーク Stock イラスト | Adobe Stock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28270" y="4880719"/>
            <a:ext cx="510768" cy="34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図 56"/>
          <p:cNvPicPr>
            <a:picLocks noChangeAspect="1"/>
          </p:cNvPicPr>
          <p:nvPr/>
        </p:nvPicPr>
        <p:blipFill rotWithShape="1">
          <a:blip r:embed="rId9"/>
          <a:srcRect l="24645" b="-2739"/>
          <a:stretch/>
        </p:blipFill>
        <p:spPr>
          <a:xfrm>
            <a:off x="8058150" y="5611112"/>
            <a:ext cx="392666" cy="332487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9769" b="14298"/>
          <a:stretch/>
        </p:blipFill>
        <p:spPr>
          <a:xfrm>
            <a:off x="7715867" y="5248112"/>
            <a:ext cx="478899" cy="342792"/>
          </a:xfrm>
          <a:prstGeom prst="rect">
            <a:avLst/>
          </a:prstGeom>
        </p:spPr>
      </p:pic>
      <p:sp>
        <p:nvSpPr>
          <p:cNvPr id="123" name="テキスト ボックス 122"/>
          <p:cNvSpPr txBox="1"/>
          <p:nvPr/>
        </p:nvSpPr>
        <p:spPr>
          <a:xfrm>
            <a:off x="165968" y="6181892"/>
            <a:ext cx="2651501" cy="246221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外国に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おいて個人データを取り扱う</a:t>
            </a:r>
            <a:r>
              <a:rPr lang="ja-JP" altLang="en-US" sz="100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anose="020B0600070205080204" pitchFamily="50" charset="-128"/>
              </a:rPr>
              <a:t>場合の措置</a:t>
            </a:r>
            <a:endParaRPr lang="en-US" altLang="ja-JP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24" name="右矢印 123"/>
          <p:cNvSpPr/>
          <p:nvPr/>
        </p:nvSpPr>
        <p:spPr>
          <a:xfrm>
            <a:off x="7070433" y="2287603"/>
            <a:ext cx="153157" cy="21600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2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0" name="図 9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66" y="56409"/>
            <a:ext cx="311644" cy="24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43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AFEB0"/>
        </a:solidFill>
        <a:ln>
          <a:noFill/>
        </a:ln>
      </a:spPr>
      <a:bodyPr rtlCol="0" anchor="ctr"/>
      <a:lstStyle>
        <a:defPPr algn="ctr">
          <a:defRPr kumimoji="1" sz="1200" b="1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17759</TotalTime>
  <Words>873</Words>
  <Application>Microsoft Office PowerPoint</Application>
  <PresentationFormat>画面に合わせる (4:3)</PresentationFormat>
  <Paragraphs>72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HGPｺﾞｼｯｸM</vt:lpstr>
      <vt:lpstr>Meiryo UI</vt:lpstr>
      <vt:lpstr>ＭＳ Ｐゴシック</vt:lpstr>
      <vt:lpstr>ＭＳ 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>上尾市役所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29351今村公紀</dc:creator>
  <cp:lastModifiedBy>28177梅津将人</cp:lastModifiedBy>
  <cp:revision>961</cp:revision>
  <cp:lastPrinted>2023-07-12T02:00:42Z</cp:lastPrinted>
  <dcterms:created xsi:type="dcterms:W3CDTF">2019-04-18T12:01:10Z</dcterms:created>
  <dcterms:modified xsi:type="dcterms:W3CDTF">2023-07-14T09:45:30Z</dcterms:modified>
</cp:coreProperties>
</file>